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811963" cy="9942513"/>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888"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32"/>
        <p:guide pos="214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7" name="Rectangle 3"/>
          <p:cNvSpPr>
            <a:spLocks noGrp="1" noChangeArrowheads="1"/>
          </p:cNvSpPr>
          <p:nvPr>
            <p:ph type="dt" sz="quarter" idx="1"/>
          </p:nvPr>
        </p:nvSpPr>
        <p:spPr bwMode="auto">
          <a:xfrm>
            <a:off x="385778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CCCB9635-CD67-4464-8B21-9E9F8D5BFDBD}" type="datetimeFigureOut">
              <a:rPr lang="zh-TW" altLang="en-US"/>
              <a:pPr>
                <a:defRPr/>
              </a:pPr>
              <a:t>2018/2/21</a:t>
            </a:fld>
            <a:endParaRPr lang="en-US" altLang="zh-TW"/>
          </a:p>
        </p:txBody>
      </p:sp>
      <p:sp>
        <p:nvSpPr>
          <p:cNvPr id="36868" name="Rectangle 4"/>
          <p:cNvSpPr>
            <a:spLocks noGrp="1" noChangeArrowheads="1"/>
          </p:cNvSpPr>
          <p:nvPr>
            <p:ph type="ftr" sz="quarter" idx="2"/>
          </p:nvPr>
        </p:nvSpPr>
        <p:spPr bwMode="auto">
          <a:xfrm>
            <a:off x="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9" name="Rectangle 5"/>
          <p:cNvSpPr>
            <a:spLocks noGrp="1" noChangeArrowheads="1"/>
          </p:cNvSpPr>
          <p:nvPr>
            <p:ph type="sldNum" sz="quarter" idx="3"/>
          </p:nvPr>
        </p:nvSpPr>
        <p:spPr bwMode="auto">
          <a:xfrm>
            <a:off x="385778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6D4F551D-060C-4C67-B076-E644126BC12D}"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52593" cy="497603"/>
          </a:xfrm>
          <a:prstGeom prst="rect">
            <a:avLst/>
          </a:prstGeom>
        </p:spPr>
        <p:txBody>
          <a:bodyPr vert="horz" lIns="91571" tIns="45785" rIns="91571" bIns="4578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7781" y="0"/>
            <a:ext cx="2952593" cy="497603"/>
          </a:xfrm>
          <a:prstGeom prst="rect">
            <a:avLst/>
          </a:prstGeom>
        </p:spPr>
        <p:txBody>
          <a:bodyPr vert="horz" lIns="91571" tIns="45785" rIns="91571" bIns="45785" rtlCol="0"/>
          <a:lstStyle>
            <a:lvl1pPr algn="r" fontAlgn="auto">
              <a:spcBef>
                <a:spcPts val="0"/>
              </a:spcBef>
              <a:spcAft>
                <a:spcPts val="0"/>
              </a:spcAft>
              <a:defRPr kumimoji="0" sz="1200">
                <a:latin typeface="+mn-lt"/>
                <a:ea typeface="+mn-ea"/>
              </a:defRPr>
            </a:lvl1pPr>
          </a:lstStyle>
          <a:p>
            <a:pPr>
              <a:defRPr/>
            </a:pPr>
            <a:fld id="{61867338-170D-4CF4-8AF4-741DB85C69AA}" type="datetimeFigureOut">
              <a:rPr lang="zh-TW" altLang="en-US"/>
              <a:pPr>
                <a:defRPr/>
              </a:pPr>
              <a:t>2018/2/21</a:t>
            </a:fld>
            <a:endParaRPr lang="zh-TW" altLang="en-US"/>
          </a:p>
        </p:txBody>
      </p:sp>
      <p:sp>
        <p:nvSpPr>
          <p:cNvPr id="4" name="投影片圖像版面配置區 3"/>
          <p:cNvSpPr>
            <a:spLocks noGrp="1" noRot="1" noChangeAspect="1"/>
          </p:cNvSpPr>
          <p:nvPr>
            <p:ph type="sldImg" idx="2"/>
          </p:nvPr>
        </p:nvSpPr>
        <p:spPr>
          <a:xfrm>
            <a:off x="922338" y="746125"/>
            <a:ext cx="4968875" cy="3727450"/>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a:xfrm>
            <a:off x="680879" y="4721661"/>
            <a:ext cx="5450207" cy="4475245"/>
          </a:xfrm>
          <a:prstGeom prst="rect">
            <a:avLst/>
          </a:prstGeom>
        </p:spPr>
        <p:txBody>
          <a:bodyPr vert="horz" lIns="91571" tIns="45785" rIns="91571" bIns="45785"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1" y="9443321"/>
            <a:ext cx="2952593" cy="497603"/>
          </a:xfrm>
          <a:prstGeom prst="rect">
            <a:avLst/>
          </a:prstGeom>
        </p:spPr>
        <p:txBody>
          <a:bodyPr vert="horz" lIns="91571" tIns="45785" rIns="91571" bIns="4578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7781" y="9443321"/>
            <a:ext cx="2952593" cy="497603"/>
          </a:xfrm>
          <a:prstGeom prst="rect">
            <a:avLst/>
          </a:prstGeom>
        </p:spPr>
        <p:txBody>
          <a:bodyPr vert="horz" lIns="91571" tIns="45785" rIns="91571" bIns="45785" rtlCol="0" anchor="b"/>
          <a:lstStyle>
            <a:lvl1pPr algn="r" fontAlgn="auto">
              <a:spcBef>
                <a:spcPts val="0"/>
              </a:spcBef>
              <a:spcAft>
                <a:spcPts val="0"/>
              </a:spcAft>
              <a:defRPr kumimoji="0" sz="1200">
                <a:latin typeface="+mn-lt"/>
                <a:ea typeface="+mn-ea"/>
              </a:defRPr>
            </a:lvl1pPr>
          </a:lstStyle>
          <a:p>
            <a:pPr>
              <a:defRPr/>
            </a:pPr>
            <a:fld id="{D10449F3-30D7-421D-B6C0-46D4BA900A2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5D49813A-D398-4C59-9BCE-978D0D533935}"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A3E1BC5A-CAE1-466B-A8BF-235EABFAF0C8}"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7190FE58-3231-484E-99EC-70CED253A306}"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BE8DC3AA-8BE2-4EF0-A357-DCA4C29E5953}"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1606F36A-C378-43E0-B92F-13F5A7F4678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3D863902-0B8E-4D7F-9274-5AD40994AE6D}"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31E71FF2-E443-4869-B569-C93827AB657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F7FA3D1-7764-4925-8380-F669EBF7862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E1CA0588-FF1E-4644-8ED7-E2A02FAA812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88E286B0-442F-46F2-9722-1B1B9122B80E}"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491FAF-B456-41C8-A125-8E3FB6A3454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D9F9281-4F89-43B1-AA82-58CD2BF1D3D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CE15EE-6152-417A-9A0A-510104F568D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A0BB672-69C2-475A-8350-C82864977CF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273077A6-FF95-4EAD-A7E3-C5EF4B80FC9F}"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02B7C47-8ED2-4DEC-8EF5-1C296680C5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84835D-2BD2-42EA-98F0-45E4C2FABBC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49" r:id="rId4"/>
    <p:sldLayoutId id="2147484250" r:id="rId5"/>
    <p:sldLayoutId id="2147484251"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059"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6963C44F-9588-424C-A79F-397A741989E3}" type="slidenum">
              <a:rPr lang="zh-TW" altLang="en-US"/>
              <a:pPr>
                <a:defRPr/>
              </a:pPr>
              <a:t>‹#›</a:t>
            </a:fld>
            <a:endParaRPr lang="en-US" altLang="zh-TW"/>
          </a:p>
        </p:txBody>
      </p:sp>
      <p:grpSp>
        <p:nvGrpSpPr>
          <p:cNvPr id="2062"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2065"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於其配偶約僱期間屆滿之際，於簽呈上加註准予續聘</a:t>
            </a:r>
            <a:r>
              <a:rPr lang="zh-TW" altLang="en-US" sz="2800" b="1" dirty="0" smtClean="0">
                <a:solidFill>
                  <a:srgbClr val="C00000"/>
                </a:solidFill>
              </a:rPr>
              <a:t>之</a:t>
            </a:r>
            <a:r>
              <a:rPr lang="zh-TW" altLang="zh-TW" sz="2800" b="1" dirty="0" smtClean="0">
                <a:solidFill>
                  <a:srgbClr val="C00000"/>
                </a:solidFill>
              </a:rPr>
              <a:t>文字</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700"/>
              </a:lnSpc>
            </a:pPr>
            <a:r>
              <a:rPr lang="en-US" altLang="zh-TW" sz="2200" dirty="0" smtClean="0"/>
              <a:t>A</a:t>
            </a:r>
            <a:r>
              <a:rPr lang="zh-TW" altLang="zh-TW" sz="2200" dirty="0" smtClean="0"/>
              <a:t>於</a:t>
            </a:r>
            <a:r>
              <a:rPr lang="en-US" altLang="zh-TW" sz="2200" dirty="0" smtClean="0"/>
              <a:t>103</a:t>
            </a:r>
            <a:r>
              <a:rPr lang="zh-TW" altLang="zh-TW" sz="2200" dirty="0" smtClean="0"/>
              <a:t>起擔任</a:t>
            </a:r>
            <a:r>
              <a:rPr lang="zh-TW" altLang="en-US" sz="2200" dirty="0" smtClean="0"/>
              <a:t>某鄉</a:t>
            </a:r>
            <a:r>
              <a:rPr lang="zh-TW" altLang="zh-TW" sz="2200" dirty="0" smtClean="0"/>
              <a:t>公所課長，其配偶</a:t>
            </a:r>
            <a:r>
              <a:rPr lang="en-US" altLang="zh-TW" sz="2200" dirty="0" smtClean="0"/>
              <a:t>B</a:t>
            </a:r>
            <a:r>
              <a:rPr lang="zh-TW" altLang="zh-TW" sz="2200" dirty="0" smtClean="0"/>
              <a:t>係本法第</a:t>
            </a:r>
            <a:r>
              <a:rPr lang="en-US" altLang="zh-TW" sz="2200" dirty="0" smtClean="0"/>
              <a:t>3</a:t>
            </a:r>
            <a:r>
              <a:rPr lang="zh-TW" altLang="zh-TW" sz="2200" dirty="0" smtClean="0"/>
              <a:t>條之關係人，</a:t>
            </a:r>
            <a:r>
              <a:rPr lang="en-US" altLang="zh-TW" sz="2200" dirty="0" smtClean="0"/>
              <a:t>103</a:t>
            </a:r>
            <a:r>
              <a:rPr lang="zh-TW" altLang="zh-TW" sz="2200" dirty="0" smtClean="0"/>
              <a:t>年間經進用為</a:t>
            </a:r>
            <a:r>
              <a:rPr lang="zh-TW" altLang="en-US" sz="2200" dirty="0" smtClean="0"/>
              <a:t>鄉</a:t>
            </a:r>
            <a:r>
              <a:rPr lang="zh-TW" altLang="zh-TW" sz="2200" dirty="0" smtClean="0"/>
              <a:t>公所短期進用人員。</a:t>
            </a:r>
          </a:p>
          <a:p>
            <a:pPr algn="just">
              <a:lnSpc>
                <a:spcPts val="2700"/>
              </a:lnSpc>
            </a:pPr>
            <a:r>
              <a:rPr lang="zh-TW" altLang="zh-TW" sz="2200" dirty="0" smtClean="0"/>
              <a:t>詎</a:t>
            </a:r>
            <a:r>
              <a:rPr lang="en-US" altLang="zh-TW" sz="2200" dirty="0" smtClean="0"/>
              <a:t>A</a:t>
            </a:r>
            <a:r>
              <a:rPr lang="zh-TW" altLang="zh-TW" sz="2200" dirty="0" smtClean="0"/>
              <a:t>於配偶</a:t>
            </a:r>
            <a:r>
              <a:rPr lang="en-US" altLang="zh-TW" sz="2200" dirty="0" smtClean="0"/>
              <a:t>103</a:t>
            </a:r>
            <a:r>
              <a:rPr lang="zh-TW" altLang="zh-TW" sz="2200" dirty="0" smtClean="0"/>
              <a:t>年短期進用人員之僱用契約期滿之際，經</a:t>
            </a:r>
            <a:r>
              <a:rPr lang="zh-TW" altLang="en-US" sz="2200" dirty="0" smtClean="0"/>
              <a:t>承辦人</a:t>
            </a:r>
            <a:r>
              <a:rPr lang="zh-TW" altLang="zh-TW" sz="2200" dirty="0" smtClean="0"/>
              <a:t>以</a:t>
            </a:r>
            <a:r>
              <a:rPr lang="en-US" altLang="zh-TW" sz="2200" dirty="0" smtClean="0"/>
              <a:t>B</a:t>
            </a:r>
            <a:r>
              <a:rPr lang="zh-TW" altLang="zh-TW" sz="2200" dirty="0" smtClean="0"/>
              <a:t>主辦業務卓有績效為由簽辦續僱時，</a:t>
            </a:r>
            <a:r>
              <a:rPr lang="en-US" altLang="zh-TW" sz="2200" dirty="0" smtClean="0"/>
              <a:t>A</a:t>
            </a:r>
            <a:r>
              <a:rPr lang="zh-TW" altLang="zh-TW" sz="2200" dirty="0" smtClean="0"/>
              <a:t>以承辦單位課長身分核章，經呈機關首長同意續僱為短期進用人員；嗣</a:t>
            </a:r>
            <a:r>
              <a:rPr lang="en-US" altLang="zh-TW" sz="2200" dirty="0" smtClean="0"/>
              <a:t>B</a:t>
            </a:r>
            <a:r>
              <a:rPr lang="zh-TW" altLang="zh-TW" sz="2200" dirty="0" smtClean="0"/>
              <a:t>前開短期進用人員之僱用契約即將期滿時，</a:t>
            </a:r>
            <a:r>
              <a:rPr lang="zh-TW" altLang="en-US" sz="2200" dirty="0" smtClean="0"/>
              <a:t>承辦人</a:t>
            </a:r>
            <a:r>
              <a:rPr lang="zh-TW" altLang="zh-TW" sz="2200" dirty="0" smtClean="0"/>
              <a:t>又以</a:t>
            </a:r>
            <a:r>
              <a:rPr lang="en-US" altLang="zh-TW" sz="2200" dirty="0" smtClean="0"/>
              <a:t>B</a:t>
            </a:r>
            <a:r>
              <a:rPr lang="zh-TW" altLang="zh-TW" sz="2200" dirty="0" smtClean="0"/>
              <a:t>主辦業務卓有績效為由簽辦續僱，</a:t>
            </a:r>
            <a:r>
              <a:rPr lang="en-US" altLang="zh-TW" sz="2200" dirty="0" smtClean="0"/>
              <a:t>A</a:t>
            </a:r>
            <a:r>
              <a:rPr lang="zh-TW" altLang="zh-TW" sz="2200" dirty="0" smtClean="0"/>
              <a:t>更以承辦單位課長之身分，在簽陳上加註請准以續聘等擬辦意見</a:t>
            </a:r>
            <a:r>
              <a:rPr lang="zh-TW" altLang="en-US" sz="2200" dirty="0" smtClean="0"/>
              <a:t>並</a:t>
            </a:r>
            <a:r>
              <a:rPr lang="zh-TW" altLang="zh-TW" sz="2200" dirty="0" smtClean="0"/>
              <a:t>核章，呈機關首長同意後繼續僱用</a:t>
            </a:r>
            <a:r>
              <a:rPr lang="en-US" altLang="zh-TW" sz="2200" dirty="0" smtClean="0"/>
              <a:t>B</a:t>
            </a:r>
            <a:r>
              <a:rPr lang="zh-TW" altLang="zh-TW" sz="2200" dirty="0" smtClean="0"/>
              <a:t>為短期進用人員，使關係人</a:t>
            </a:r>
            <a:r>
              <a:rPr lang="en-US" altLang="zh-TW" sz="2200" dirty="0" smtClean="0"/>
              <a:t>B</a:t>
            </a:r>
            <a:r>
              <a:rPr lang="zh-TW" altLang="zh-TW" sz="2200" dirty="0" smtClean="0"/>
              <a:t>獲取進用為該公所短期進用人員之非財產上利益，違反本法第</a:t>
            </a:r>
            <a:r>
              <a:rPr lang="en-US" altLang="zh-TW" sz="2200" dirty="0" smtClean="0"/>
              <a:t>6</a:t>
            </a:r>
            <a:r>
              <a:rPr lang="zh-TW" altLang="zh-TW" sz="2200" dirty="0" smtClean="0"/>
              <a:t>條及第</a:t>
            </a:r>
            <a:r>
              <a:rPr lang="en-US" altLang="zh-TW" sz="2200" dirty="0" smtClean="0"/>
              <a:t>10</a:t>
            </a:r>
            <a:r>
              <a:rPr lang="zh-TW" altLang="zh-TW" sz="2200" dirty="0" smtClean="0"/>
              <a:t>條第</a:t>
            </a:r>
            <a:r>
              <a:rPr lang="en-US" altLang="zh-TW" sz="2200" dirty="0" smtClean="0"/>
              <a:t>1</a:t>
            </a:r>
            <a:r>
              <a:rPr lang="zh-TW" altLang="zh-TW" sz="2200" dirty="0" smtClean="0"/>
              <a:t>項之規定</a:t>
            </a:r>
            <a:r>
              <a:rPr lang="zh-TW" altLang="en-US" sz="2200" dirty="0" smtClean="0"/>
              <a:t>。惟審酌</a:t>
            </a:r>
            <a:r>
              <a:rPr lang="en-US" altLang="zh-TW" sz="2200" dirty="0" smtClean="0"/>
              <a:t>A</a:t>
            </a:r>
            <a:r>
              <a:rPr lang="zh-TW" altLang="en-US" sz="2200" dirty="0" smtClean="0"/>
              <a:t>有不知法令之情事，</a:t>
            </a:r>
            <a:r>
              <a:rPr lang="zh-TW" altLang="zh-TW" sz="2200" dirty="0" smtClean="0"/>
              <a:t>依行政罰法第</a:t>
            </a:r>
            <a:r>
              <a:rPr lang="en-US" altLang="zh-TW" sz="2200" dirty="0" smtClean="0"/>
              <a:t>8</a:t>
            </a:r>
            <a:r>
              <a:rPr lang="zh-TW" altLang="zh-TW" sz="2200" dirty="0" smtClean="0"/>
              <a:t>條</a:t>
            </a:r>
            <a:r>
              <a:rPr lang="zh-TW" altLang="en-US" sz="2200" dirty="0" smtClean="0"/>
              <a:t>但書</a:t>
            </a:r>
            <a:r>
              <a:rPr lang="zh-TW" altLang="zh-TW" sz="2200" dirty="0" smtClean="0"/>
              <a:t>及第</a:t>
            </a:r>
            <a:r>
              <a:rPr lang="en-US" altLang="zh-TW" sz="2200" dirty="0" smtClean="0"/>
              <a:t>18</a:t>
            </a:r>
            <a:r>
              <a:rPr lang="zh-TW" altLang="zh-TW" sz="2200" dirty="0" smtClean="0"/>
              <a:t>條第</a:t>
            </a:r>
            <a:r>
              <a:rPr lang="en-US" altLang="zh-TW" sz="2200" dirty="0" smtClean="0"/>
              <a:t>3</a:t>
            </a:r>
            <a:r>
              <a:rPr lang="zh-TW" altLang="zh-TW" sz="2200" dirty="0" smtClean="0"/>
              <a:t>項之規定，就</a:t>
            </a:r>
            <a:r>
              <a:rPr lang="en-US" altLang="zh-TW" sz="2200" dirty="0" smtClean="0"/>
              <a:t>A</a:t>
            </a:r>
            <a:r>
              <a:rPr lang="zh-TW" altLang="zh-TW" sz="2200" dirty="0" smtClean="0"/>
              <a:t>兩次違反行政法上義務之行為，各酌減至法定罰鍰最低額之三分之一，併處罰鍰</a:t>
            </a:r>
            <a:r>
              <a:rPr lang="en-US" altLang="zh-TW" sz="2200" dirty="0" smtClean="0"/>
              <a:t>70</a:t>
            </a:r>
            <a:r>
              <a:rPr lang="zh-TW" altLang="zh-TW" sz="2200" dirty="0" smtClean="0"/>
              <a:t>萬元</a:t>
            </a:r>
            <a:r>
              <a:rPr lang="zh-TW" altLang="zh-TW" sz="2000" dirty="0" smtClean="0"/>
              <a:t>。</a:t>
            </a:r>
            <a:endParaRPr lang="zh-TW" altLang="en-US" sz="20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於二親等親屬申請機關陞遷考核申請書上評分並且參加該陞遷甄審委員會</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800"/>
              </a:lnSpc>
            </a:pPr>
            <a:r>
              <a:rPr lang="en-US" altLang="zh-TW" sz="2400" dirty="0" smtClean="0"/>
              <a:t>A</a:t>
            </a:r>
            <a:r>
              <a:rPr lang="zh-TW" altLang="zh-TW" sz="2400" dirty="0" smtClean="0"/>
              <a:t>自</a:t>
            </a:r>
            <a:r>
              <a:rPr lang="en-US" altLang="zh-TW" sz="2400" dirty="0" smtClean="0"/>
              <a:t>99</a:t>
            </a:r>
            <a:r>
              <a:rPr lang="zh-TW" altLang="zh-TW" sz="2400" dirty="0" smtClean="0"/>
              <a:t>年至</a:t>
            </a:r>
            <a:r>
              <a:rPr lang="en-US" altLang="zh-TW" sz="2400" dirty="0" smtClean="0"/>
              <a:t>100</a:t>
            </a:r>
            <a:r>
              <a:rPr lang="zh-TW" altLang="zh-TW" sz="2400" dirty="0" smtClean="0"/>
              <a:t>年間擔任</a:t>
            </a:r>
            <a:r>
              <a:rPr lang="zh-TW" altLang="en-US" sz="2400" dirty="0" smtClean="0"/>
              <a:t>某市政府單位主管</a:t>
            </a:r>
            <a:r>
              <a:rPr lang="zh-TW" altLang="zh-TW" sz="2400" dirty="0" smtClean="0"/>
              <a:t>，其弟媳</a:t>
            </a:r>
            <a:r>
              <a:rPr lang="en-US" altLang="zh-TW" sz="2400" dirty="0" smtClean="0"/>
              <a:t>B</a:t>
            </a:r>
            <a:r>
              <a:rPr lang="zh-TW" altLang="zh-TW" sz="2400" dirty="0" smtClean="0"/>
              <a:t>及妹夫</a:t>
            </a:r>
            <a:r>
              <a:rPr lang="en-US" altLang="zh-TW" sz="2400" dirty="0" smtClean="0"/>
              <a:t>C</a:t>
            </a:r>
            <a:r>
              <a:rPr lang="zh-TW" altLang="zh-TW" sz="2400" dirty="0" smtClean="0"/>
              <a:t>均於</a:t>
            </a:r>
            <a:r>
              <a:rPr lang="zh-TW" altLang="en-US" sz="2400" dirty="0" smtClean="0"/>
              <a:t>該機關</a:t>
            </a:r>
            <a:r>
              <a:rPr lang="zh-TW" altLang="zh-TW" sz="2400" dirty="0" smtClean="0"/>
              <a:t>服務，屬本法第</a:t>
            </a:r>
            <a:r>
              <a:rPr lang="en-US" altLang="zh-TW" sz="2400" dirty="0" smtClean="0"/>
              <a:t>3</a:t>
            </a:r>
            <a:r>
              <a:rPr lang="zh-TW" altLang="zh-TW" sz="2400" dirty="0" smtClean="0"/>
              <a:t>條之關係人。</a:t>
            </a:r>
          </a:p>
          <a:p>
            <a:pPr algn="just">
              <a:lnSpc>
                <a:spcPts val="2800"/>
              </a:lnSpc>
            </a:pPr>
            <a:r>
              <a:rPr lang="en-US" altLang="zh-TW" sz="2400" dirty="0" smtClean="0"/>
              <a:t>B</a:t>
            </a:r>
            <a:r>
              <a:rPr lang="zh-TW" altLang="zh-TW" sz="2400" dirty="0" smtClean="0"/>
              <a:t>及</a:t>
            </a:r>
            <a:r>
              <a:rPr lang="en-US" altLang="zh-TW" sz="2400" dirty="0" smtClean="0"/>
              <a:t>C</a:t>
            </a:r>
            <a:r>
              <a:rPr lang="zh-TW" altLang="zh-TW" sz="2400" dirty="0" smtClean="0"/>
              <a:t>依「</a:t>
            </a:r>
            <a:r>
              <a:rPr lang="zh-TW" altLang="en-US" sz="2400" dirty="0" smtClean="0"/>
              <a:t>某市政府</a:t>
            </a:r>
            <a:r>
              <a:rPr lang="zh-TW" altLang="zh-TW" sz="2400" dirty="0" smtClean="0"/>
              <a:t>陞遷考核要點」規定，申請參加</a:t>
            </a:r>
            <a:r>
              <a:rPr lang="zh-TW" altLang="en-US" sz="2400" dirty="0" smtClean="0"/>
              <a:t>該機關</a:t>
            </a:r>
            <a:r>
              <a:rPr lang="en-US" altLang="zh-TW" sz="2400" dirty="0" smtClean="0"/>
              <a:t>100</a:t>
            </a:r>
            <a:r>
              <a:rPr lang="zh-TW" altLang="zh-TW" sz="2400" dirty="0" smtClean="0"/>
              <a:t>年職缺陞遷之考核及甄選，</a:t>
            </a:r>
            <a:r>
              <a:rPr lang="en-US" altLang="zh-TW" sz="2400" dirty="0" smtClean="0"/>
              <a:t>A</a:t>
            </a:r>
            <a:r>
              <a:rPr lang="zh-TW" altLang="zh-TW" sz="2400" dirty="0" smtClean="0"/>
              <a:t>明知</a:t>
            </a:r>
            <a:r>
              <a:rPr lang="en-US" altLang="zh-TW" sz="2400" dirty="0" smtClean="0"/>
              <a:t>B</a:t>
            </a:r>
            <a:r>
              <a:rPr lang="zh-TW" altLang="zh-TW" sz="2400" dirty="0" smtClean="0"/>
              <a:t>及</a:t>
            </a:r>
            <a:r>
              <a:rPr lang="en-US" altLang="zh-TW" sz="2400" dirty="0" smtClean="0"/>
              <a:t>C</a:t>
            </a:r>
            <a:r>
              <a:rPr lang="zh-TW" altLang="zh-TW" sz="2400" dirty="0" smtClean="0"/>
              <a:t>為其二親等親屬，除在該二員填具之參加陞遷考核申請書上，於現在單位課室主管欄位核章外，詎就該二員陞遷考核評分表之品德考核及工作技術項目予以評分，嗣以該</a:t>
            </a:r>
            <a:r>
              <a:rPr lang="zh-TW" altLang="en-US" sz="2400" dirty="0" smtClean="0"/>
              <a:t>機關</a:t>
            </a:r>
            <a:r>
              <a:rPr lang="zh-TW" altLang="zh-TW" sz="2400" dirty="0" smtClean="0"/>
              <a:t>甄審暨考績委員會委員身分參與陞補案之甄審會議而未予自行迴避，違反本法第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a:t>
            </a:r>
            <a:r>
              <a:rPr lang="zh-TW" altLang="en-US" sz="2400" dirty="0" smtClean="0"/>
              <a:t>。惟審酌</a:t>
            </a:r>
            <a:r>
              <a:rPr lang="en-US" altLang="zh-TW" sz="2400" dirty="0" smtClean="0"/>
              <a:t>A</a:t>
            </a:r>
            <a:r>
              <a:rPr lang="zh-TW" altLang="en-US" sz="2400" dirty="0" smtClean="0"/>
              <a:t>有不知法令之情事，</a:t>
            </a:r>
            <a:r>
              <a:rPr lang="zh-TW" altLang="zh-TW" sz="2400" dirty="0" smtClean="0"/>
              <a:t>依行政罰法第</a:t>
            </a:r>
            <a:r>
              <a:rPr lang="en-US" altLang="zh-TW" sz="2400" dirty="0" smtClean="0"/>
              <a:t>8</a:t>
            </a:r>
            <a:r>
              <a:rPr lang="zh-TW" altLang="zh-TW" sz="2400" dirty="0" smtClean="0"/>
              <a:t>條</a:t>
            </a:r>
            <a:r>
              <a:rPr lang="zh-TW" altLang="en-US" sz="2400" dirty="0" smtClean="0"/>
              <a:t>但書</a:t>
            </a:r>
            <a:r>
              <a:rPr lang="zh-TW" altLang="zh-TW" sz="2400" dirty="0" smtClean="0"/>
              <a:t>及第</a:t>
            </a:r>
            <a:r>
              <a:rPr lang="en-US" altLang="zh-TW" sz="2400" dirty="0" smtClean="0"/>
              <a:t>18</a:t>
            </a:r>
            <a:r>
              <a:rPr lang="zh-TW" altLang="zh-TW" sz="2400" dirty="0" smtClean="0"/>
              <a:t>條第</a:t>
            </a:r>
            <a:r>
              <a:rPr lang="en-US" altLang="zh-TW" sz="2400" dirty="0" smtClean="0"/>
              <a:t>3</a:t>
            </a:r>
            <a:r>
              <a:rPr lang="zh-TW" altLang="zh-TW" sz="2400" dirty="0" smtClean="0"/>
              <a:t>項酌減至法定罰鍰最低額三分之一，並就</a:t>
            </a:r>
            <a:r>
              <a:rPr lang="zh-TW" altLang="en-US" sz="2400" dirty="0" smtClean="0"/>
              <a:t>兩</a:t>
            </a:r>
            <a:r>
              <a:rPr lang="zh-TW" altLang="zh-TW" sz="2400" dirty="0" smtClean="0"/>
              <a:t>次違法行為併罰</a:t>
            </a:r>
            <a:r>
              <a:rPr lang="en-US" altLang="zh-TW" sz="2400" dirty="0" smtClean="0"/>
              <a:t>70</a:t>
            </a:r>
            <a:r>
              <a:rPr lang="zh-TW" altLang="zh-TW" sz="2400" dirty="0" smtClean="0"/>
              <a:t>萬元。</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25" y="428625"/>
            <a:ext cx="7572375" cy="1000125"/>
          </a:xfrm>
        </p:spPr>
        <p:txBody>
          <a:bodyPr/>
          <a:lstStyle/>
          <a:p>
            <a:r>
              <a:rPr lang="zh-TW" altLang="en-US" sz="2600" b="1" dirty="0" smtClean="0">
                <a:solidFill>
                  <a:srgbClr val="C00000"/>
                </a:solidFill>
              </a:rPr>
              <a:t>單位主管</a:t>
            </a:r>
            <a:r>
              <a:rPr lang="zh-TW" altLang="zh-TW" sz="2600" b="1" dirty="0" smtClean="0">
                <a:solidFill>
                  <a:srgbClr val="C00000"/>
                </a:solidFill>
              </a:rPr>
              <a:t>之</a:t>
            </a:r>
            <a:r>
              <a:rPr lang="zh-TW" altLang="zh-TW" sz="2600" b="1" dirty="0" smtClean="0">
                <a:solidFill>
                  <a:srgbClr val="C00000"/>
                </a:solidFill>
              </a:rPr>
              <a:t>二親等親屬參加</a:t>
            </a:r>
            <a:r>
              <a:rPr lang="zh-TW" altLang="zh-TW" sz="2600" b="1" dirty="0" smtClean="0">
                <a:solidFill>
                  <a:srgbClr val="C00000"/>
                </a:solidFill>
              </a:rPr>
              <a:t>該</a:t>
            </a:r>
            <a:r>
              <a:rPr lang="zh-TW" altLang="en-US" sz="2600" b="1" dirty="0" smtClean="0">
                <a:solidFill>
                  <a:srgbClr val="C00000"/>
                </a:solidFill>
              </a:rPr>
              <a:t>單位</a:t>
            </a:r>
            <a:r>
              <a:rPr lang="zh-TW" altLang="zh-TW" sz="2600" b="1" dirty="0" smtClean="0">
                <a:solidFill>
                  <a:srgbClr val="C00000"/>
                </a:solidFill>
              </a:rPr>
              <a:t>職務</a:t>
            </a:r>
            <a:r>
              <a:rPr lang="zh-TW" altLang="zh-TW" sz="2600" b="1" dirty="0" smtClean="0">
                <a:solidFill>
                  <a:srgbClr val="C00000"/>
                </a:solidFill>
              </a:rPr>
              <a:t>代理人職缺面試</a:t>
            </a:r>
            <a:r>
              <a:rPr lang="zh-TW" altLang="zh-TW" sz="2600" b="1" dirty="0" smtClean="0">
                <a:solidFill>
                  <a:srgbClr val="C00000"/>
                </a:solidFill>
              </a:rPr>
              <a:t>，</a:t>
            </a:r>
            <a:r>
              <a:rPr lang="zh-TW" altLang="en-US" sz="2600" b="1" dirty="0" smtClean="0">
                <a:solidFill>
                  <a:srgbClr val="C00000"/>
                </a:solidFill>
              </a:rPr>
              <a:t>該主管</a:t>
            </a:r>
            <a:r>
              <a:rPr lang="zh-TW" altLang="zh-TW" sz="2600" b="1" dirty="0" smtClean="0">
                <a:solidFill>
                  <a:srgbClr val="C00000"/>
                </a:solidFill>
              </a:rPr>
              <a:t>自行</a:t>
            </a:r>
            <a:r>
              <a:rPr lang="zh-TW" altLang="zh-TW" sz="2600" b="1" dirty="0" smtClean="0">
                <a:solidFill>
                  <a:srgbClr val="C00000"/>
                </a:solidFill>
              </a:rPr>
              <a:t>面談並決定錄取其二親等親屬</a:t>
            </a:r>
            <a:endParaRPr lang="zh-TW" altLang="en-US" sz="2600" dirty="0">
              <a:solidFill>
                <a:srgbClr val="C00000"/>
              </a:solidFill>
            </a:endParaRPr>
          </a:p>
        </p:txBody>
      </p:sp>
      <p:sp>
        <p:nvSpPr>
          <p:cNvPr id="3" name="內容版面配置區 2"/>
          <p:cNvSpPr>
            <a:spLocks noGrp="1"/>
          </p:cNvSpPr>
          <p:nvPr>
            <p:ph idx="1"/>
          </p:nvPr>
        </p:nvSpPr>
        <p:spPr/>
        <p:txBody>
          <a:bodyPr/>
          <a:lstStyle/>
          <a:p>
            <a:pPr lvl="0" algn="just">
              <a:lnSpc>
                <a:spcPts val="3200"/>
              </a:lnSpc>
            </a:pPr>
            <a:r>
              <a:rPr lang="en-US" altLang="zh-TW" sz="2600" dirty="0" smtClean="0"/>
              <a:t>A</a:t>
            </a:r>
            <a:r>
              <a:rPr lang="zh-TW" altLang="zh-TW" sz="2600" dirty="0" smtClean="0"/>
              <a:t>自</a:t>
            </a:r>
            <a:r>
              <a:rPr lang="en-US" altLang="zh-TW" sz="2600" dirty="0" smtClean="0"/>
              <a:t>98</a:t>
            </a:r>
            <a:r>
              <a:rPr lang="zh-TW" altLang="zh-TW" sz="2600" dirty="0" smtClean="0"/>
              <a:t>年至</a:t>
            </a:r>
            <a:r>
              <a:rPr lang="en-US" altLang="zh-TW" sz="2600" dirty="0" smtClean="0"/>
              <a:t>102</a:t>
            </a:r>
            <a:r>
              <a:rPr lang="zh-TW" altLang="zh-TW" sz="2600" dirty="0" smtClean="0"/>
              <a:t>年間</a:t>
            </a:r>
            <a:r>
              <a:rPr lang="zh-TW" altLang="zh-TW" sz="2600" dirty="0" smtClean="0"/>
              <a:t>擔任</a:t>
            </a:r>
            <a:r>
              <a:rPr lang="zh-TW" altLang="en-US" sz="2600" dirty="0" smtClean="0"/>
              <a:t>某部會</a:t>
            </a:r>
            <a:r>
              <a:rPr lang="zh-TW" altLang="en-US" sz="2600" dirty="0" smtClean="0"/>
              <a:t>單位主管</a:t>
            </a:r>
            <a:r>
              <a:rPr lang="zh-TW" altLang="zh-TW" sz="2600" dirty="0" smtClean="0"/>
              <a:t>，</a:t>
            </a:r>
            <a:r>
              <a:rPr lang="zh-TW" altLang="zh-TW" sz="2600" dirty="0" smtClean="0"/>
              <a:t>為本法第</a:t>
            </a:r>
            <a:r>
              <a:rPr lang="en-US" altLang="zh-TW" sz="2600" dirty="0" smtClean="0"/>
              <a:t>2</a:t>
            </a:r>
            <a:r>
              <a:rPr lang="zh-TW" altLang="zh-TW" sz="2600" dirty="0" smtClean="0"/>
              <a:t>條所定之公職人員；其胞兄B為本法第3條之關係人。</a:t>
            </a:r>
          </a:p>
          <a:p>
            <a:pPr algn="just">
              <a:lnSpc>
                <a:spcPts val="3200"/>
              </a:lnSpc>
            </a:pPr>
            <a:r>
              <a:rPr lang="zh-TW" altLang="en-US" sz="2600" dirty="0" smtClean="0"/>
              <a:t>該部會</a:t>
            </a:r>
            <a:r>
              <a:rPr lang="zh-TW" altLang="zh-TW" sz="2600" dirty="0" smtClean="0"/>
              <a:t>於招聘職務</a:t>
            </a:r>
            <a:r>
              <a:rPr lang="zh-TW" altLang="zh-TW" sz="2600" dirty="0" smtClean="0"/>
              <a:t>代理人之過程中，A除主動通知其胞兄B投遞該職缺應徵履歷外，並自行面試該職缺2名報名人員含B及另一名C後，選定胞兄B為約僱人員，使關係人獲得僱用為</a:t>
            </a:r>
            <a:r>
              <a:rPr lang="zh-TW" altLang="zh-TW" sz="2600" dirty="0" smtClean="0"/>
              <a:t>該</a:t>
            </a:r>
            <a:r>
              <a:rPr lang="zh-TW" altLang="en-US" sz="2600" dirty="0" smtClean="0"/>
              <a:t>機關</a:t>
            </a:r>
            <a:r>
              <a:rPr lang="zh-TW" altLang="zh-TW" sz="2600" dirty="0" smtClean="0"/>
              <a:t>約</a:t>
            </a:r>
            <a:r>
              <a:rPr lang="zh-TW" altLang="zh-TW" sz="2600" dirty="0" smtClean="0"/>
              <a:t>僱人員之非財產上利益及領取薪資計</a:t>
            </a:r>
            <a:r>
              <a:rPr lang="en-US" altLang="zh-TW" sz="2600" dirty="0" smtClean="0"/>
              <a:t>16</a:t>
            </a:r>
            <a:r>
              <a:rPr lang="zh-TW" altLang="zh-TW" sz="2600" dirty="0" smtClean="0"/>
              <a:t>萬餘元之財產上利益，違反本法第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連續三年評打擔任機關工友之配偶之考績</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r>
              <a:rPr lang="en-US" altLang="zh-TW" sz="2600" dirty="0" smtClean="0"/>
              <a:t>A</a:t>
            </a:r>
            <a:r>
              <a:rPr lang="zh-TW" altLang="zh-TW" sz="2600" dirty="0" smtClean="0"/>
              <a:t>自</a:t>
            </a:r>
            <a:r>
              <a:rPr lang="en-US" altLang="zh-TW" sz="2600" dirty="0" smtClean="0"/>
              <a:t>100</a:t>
            </a:r>
            <a:r>
              <a:rPr lang="zh-TW" altLang="zh-TW" sz="2600" dirty="0" smtClean="0"/>
              <a:t>年起擔任</a:t>
            </a:r>
            <a:r>
              <a:rPr lang="zh-TW" altLang="en-US" sz="2600" dirty="0" smtClean="0"/>
              <a:t>某縣政府單位主管</a:t>
            </a:r>
            <a:r>
              <a:rPr lang="zh-TW" altLang="zh-TW" sz="2600" dirty="0" smtClean="0"/>
              <a:t>，為本法第</a:t>
            </a:r>
            <a:r>
              <a:rPr lang="en-US" altLang="zh-TW" sz="2600" dirty="0" smtClean="0"/>
              <a:t>2</a:t>
            </a:r>
            <a:r>
              <a:rPr lang="zh-TW" altLang="zh-TW" sz="2600" dirty="0" smtClean="0"/>
              <a:t>條所定之公職人員，其配偶</a:t>
            </a:r>
            <a:r>
              <a:rPr lang="en-US" altLang="zh-TW" sz="2600" dirty="0" smtClean="0"/>
              <a:t>B</a:t>
            </a:r>
            <a:r>
              <a:rPr lang="zh-TW" altLang="zh-TW" sz="2600" dirty="0" smtClean="0"/>
              <a:t>自</a:t>
            </a:r>
            <a:r>
              <a:rPr lang="en-US" altLang="zh-TW" sz="2600" dirty="0" smtClean="0"/>
              <a:t>99</a:t>
            </a:r>
            <a:r>
              <a:rPr lang="zh-TW" altLang="zh-TW" sz="2600" dirty="0" smtClean="0"/>
              <a:t>年起為該</a:t>
            </a:r>
            <a:r>
              <a:rPr lang="zh-TW" altLang="en-US" sz="2600" dirty="0" smtClean="0"/>
              <a:t>機關</a:t>
            </a:r>
            <a:r>
              <a:rPr lang="zh-TW" altLang="zh-TW" sz="2600" dirty="0" smtClean="0"/>
              <a:t>工友</a:t>
            </a:r>
            <a:r>
              <a:rPr lang="zh-TW" altLang="en-US" sz="2600" dirty="0" smtClean="0"/>
              <a:t>，</a:t>
            </a:r>
            <a:r>
              <a:rPr lang="zh-TW" altLang="zh-TW" sz="2600" dirty="0" smtClean="0"/>
              <a:t>為為本法第</a:t>
            </a:r>
            <a:r>
              <a:rPr lang="en-US" altLang="zh-TW" sz="2600" dirty="0" smtClean="0"/>
              <a:t>3</a:t>
            </a:r>
            <a:r>
              <a:rPr lang="zh-TW" altLang="zh-TW" sz="2600" dirty="0" smtClean="0"/>
              <a:t>條之關係人</a:t>
            </a:r>
            <a:r>
              <a:rPr lang="zh-TW" altLang="en-US" sz="2600" dirty="0" smtClean="0"/>
              <a:t>。</a:t>
            </a:r>
            <a:endParaRPr lang="zh-TW" altLang="zh-TW" sz="2600" dirty="0" smtClean="0"/>
          </a:p>
          <a:p>
            <a:pPr algn="just"/>
            <a:r>
              <a:rPr lang="en-US" altLang="zh-TW" sz="2600" dirty="0" smtClean="0"/>
              <a:t>A</a:t>
            </a:r>
            <a:r>
              <a:rPr lang="zh-TW" altLang="zh-TW" sz="2600" dirty="0" smtClean="0"/>
              <a:t>辦理</a:t>
            </a:r>
            <a:r>
              <a:rPr lang="en-US" altLang="zh-TW" sz="2600" dirty="0" smtClean="0"/>
              <a:t>100</a:t>
            </a:r>
            <a:r>
              <a:rPr lang="zh-TW" altLang="zh-TW" sz="2600" dirty="0" smtClean="0"/>
              <a:t>年、</a:t>
            </a:r>
            <a:r>
              <a:rPr lang="en-US" altLang="zh-TW" sz="2600" dirty="0" smtClean="0"/>
              <a:t>101</a:t>
            </a:r>
            <a:r>
              <a:rPr lang="zh-TW" altLang="zh-TW" sz="2600" dirty="0" smtClean="0"/>
              <a:t>年及</a:t>
            </a:r>
            <a:r>
              <a:rPr lang="en-US" altLang="zh-TW" sz="2600" dirty="0" smtClean="0"/>
              <a:t>102</a:t>
            </a:r>
            <a:r>
              <a:rPr lang="zh-TW" altLang="zh-TW" sz="2600" dirty="0" smtClean="0"/>
              <a:t>年工友年終考核時，於各該年度工友年終考核案通報時，在</a:t>
            </a:r>
            <a:r>
              <a:rPr lang="en-US" altLang="zh-TW" sz="2600" dirty="0" smtClean="0"/>
              <a:t>B</a:t>
            </a:r>
            <a:r>
              <a:rPr lang="zh-TW" altLang="zh-TW" sz="2600" dirty="0" smtClean="0"/>
              <a:t>之平時工作考核表上填具初評成績，違反本法第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a:t>
            </a:r>
            <a:r>
              <a:rPr lang="zh-TW" altLang="en-US" sz="2600" dirty="0" smtClean="0"/>
              <a:t>。惟審酌其有不知法令之情事，</a:t>
            </a:r>
            <a:r>
              <a:rPr lang="zh-TW" altLang="zh-TW" sz="2600" dirty="0" smtClean="0"/>
              <a:t>依行政罰法第</a:t>
            </a:r>
            <a:r>
              <a:rPr lang="en-US" altLang="zh-TW" sz="2600" dirty="0" smtClean="0"/>
              <a:t>8</a:t>
            </a:r>
            <a:r>
              <a:rPr lang="zh-TW" altLang="zh-TW" sz="2600" dirty="0" smtClean="0"/>
              <a:t>條</a:t>
            </a:r>
            <a:r>
              <a:rPr lang="zh-TW" altLang="en-US" sz="2600" dirty="0" smtClean="0"/>
              <a:t>但書</a:t>
            </a:r>
            <a:r>
              <a:rPr lang="zh-TW" altLang="zh-TW" sz="2600" dirty="0" smtClean="0"/>
              <a:t>及第</a:t>
            </a:r>
            <a:r>
              <a:rPr lang="en-US" altLang="zh-TW" sz="2600" dirty="0" smtClean="0"/>
              <a:t>18</a:t>
            </a:r>
            <a:r>
              <a:rPr lang="zh-TW" altLang="zh-TW" sz="2600" dirty="0" smtClean="0"/>
              <a:t>條之規定，就其三次違法行為酌減罰鍰金額至三分之一，併處罰鍰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機關首長</a:t>
            </a:r>
            <a:r>
              <a:rPr lang="zh-TW" altLang="zh-TW" sz="2800" b="1" dirty="0" smtClean="0">
                <a:solidFill>
                  <a:srgbClr val="C00000"/>
                </a:solidFill>
              </a:rPr>
              <a:t>就考績委員會決議配偶考績乙等之結果，逕行更改為甲等</a:t>
            </a:r>
            <a:endParaRPr lang="zh-TW" altLang="en-US" sz="2800" dirty="0">
              <a:solidFill>
                <a:srgbClr val="C00000"/>
              </a:solidFill>
            </a:endParaRPr>
          </a:p>
        </p:txBody>
      </p:sp>
      <p:sp>
        <p:nvSpPr>
          <p:cNvPr id="3" name="內容版面配置區 2"/>
          <p:cNvSpPr>
            <a:spLocks noGrp="1"/>
          </p:cNvSpPr>
          <p:nvPr>
            <p:ph idx="1"/>
          </p:nvPr>
        </p:nvSpPr>
        <p:spPr>
          <a:xfrm>
            <a:off x="467544" y="1484784"/>
            <a:ext cx="8229600" cy="4525962"/>
          </a:xfrm>
        </p:spPr>
        <p:txBody>
          <a:bodyPr/>
          <a:lstStyle/>
          <a:p>
            <a:pPr lvl="0" algn="just"/>
            <a:r>
              <a:rPr lang="en-US" altLang="zh-TW" sz="2300" dirty="0" smtClean="0"/>
              <a:t>A</a:t>
            </a:r>
            <a:r>
              <a:rPr lang="zh-TW" altLang="zh-TW" sz="2300" dirty="0" smtClean="0"/>
              <a:t>自</a:t>
            </a:r>
            <a:r>
              <a:rPr lang="en-US" altLang="zh-TW" sz="2300" dirty="0" smtClean="0"/>
              <a:t>100</a:t>
            </a:r>
            <a:r>
              <a:rPr lang="zh-TW" altLang="zh-TW" sz="2300" dirty="0" smtClean="0"/>
              <a:t>年至</a:t>
            </a:r>
            <a:r>
              <a:rPr lang="en-US" altLang="zh-TW" sz="2300" dirty="0" smtClean="0"/>
              <a:t>102</a:t>
            </a:r>
            <a:r>
              <a:rPr lang="zh-TW" altLang="zh-TW" sz="2300" dirty="0" smtClean="0"/>
              <a:t>年擔任</a:t>
            </a:r>
            <a:r>
              <a:rPr lang="zh-TW" altLang="en-US" sz="2300" dirty="0" smtClean="0"/>
              <a:t>某公所首長</a:t>
            </a:r>
            <a:r>
              <a:rPr lang="zh-TW" altLang="zh-TW" sz="2300" dirty="0" smtClean="0"/>
              <a:t>，為本法第</a:t>
            </a:r>
            <a:r>
              <a:rPr lang="en-US" altLang="zh-TW" sz="2300" dirty="0" smtClean="0"/>
              <a:t>2</a:t>
            </a:r>
            <a:r>
              <a:rPr lang="zh-TW" altLang="zh-TW" sz="2300" dirty="0" smtClean="0"/>
              <a:t>條所定之公職人員，其弟妹</a:t>
            </a:r>
            <a:r>
              <a:rPr lang="en-US" altLang="zh-TW" sz="2300" dirty="0" smtClean="0"/>
              <a:t>B</a:t>
            </a:r>
            <a:r>
              <a:rPr lang="zh-TW" altLang="en-US" sz="2300" dirty="0" smtClean="0"/>
              <a:t>擔任該公所</a:t>
            </a:r>
            <a:r>
              <a:rPr lang="zh-TW" altLang="zh-TW" sz="2300" dirty="0" smtClean="0"/>
              <a:t>課員，為本法第</a:t>
            </a:r>
            <a:r>
              <a:rPr lang="en-US" altLang="zh-TW" sz="2300" dirty="0" smtClean="0"/>
              <a:t>3</a:t>
            </a:r>
            <a:r>
              <a:rPr lang="zh-TW" altLang="zh-TW" sz="2300" dirty="0" smtClean="0"/>
              <a:t>條之關係人。</a:t>
            </a:r>
          </a:p>
          <a:p>
            <a:pPr lvl="0" algn="just"/>
            <a:r>
              <a:rPr lang="zh-TW" altLang="en-US" sz="2300" dirty="0" smtClean="0"/>
              <a:t>該</a:t>
            </a:r>
            <a:r>
              <a:rPr lang="zh-TW" altLang="zh-TW" sz="2300" dirty="0" smtClean="0"/>
              <a:t>公所於</a:t>
            </a:r>
            <a:r>
              <a:rPr lang="en-US" altLang="zh-TW" sz="2300" dirty="0" smtClean="0"/>
              <a:t>102</a:t>
            </a:r>
            <a:r>
              <a:rPr lang="zh-TW" altLang="zh-TW" sz="2300" dirty="0" smtClean="0"/>
              <a:t>年召開</a:t>
            </a:r>
            <a:r>
              <a:rPr lang="en-US" altLang="zh-TW" sz="2300" dirty="0" smtClean="0"/>
              <a:t>101</a:t>
            </a:r>
            <a:r>
              <a:rPr lang="zh-TW" altLang="zh-TW" sz="2300" dirty="0" smtClean="0"/>
              <a:t>年度考績委員會會議，決議</a:t>
            </a:r>
            <a:r>
              <a:rPr lang="zh-TW" altLang="en-US" sz="2300" dirty="0" smtClean="0"/>
              <a:t>首長</a:t>
            </a:r>
            <a:r>
              <a:rPr lang="en-US" altLang="zh-TW" sz="2300" dirty="0" smtClean="0"/>
              <a:t>A</a:t>
            </a:r>
            <a:r>
              <a:rPr lang="zh-TW" altLang="zh-TW" sz="2300" dirty="0" smtClean="0"/>
              <a:t>之配偶</a:t>
            </a:r>
            <a:r>
              <a:rPr lang="en-US" altLang="zh-TW" sz="2300" dirty="0" smtClean="0"/>
              <a:t>B</a:t>
            </a:r>
            <a:r>
              <a:rPr lang="zh-TW" altLang="zh-TW" sz="2300" dirty="0" smtClean="0"/>
              <a:t>之</a:t>
            </a:r>
            <a:r>
              <a:rPr lang="en-US" altLang="zh-TW" sz="2300" dirty="0" smtClean="0"/>
              <a:t>101</a:t>
            </a:r>
            <a:r>
              <a:rPr lang="zh-TW" altLang="zh-TW" sz="2300" dirty="0" smtClean="0"/>
              <a:t>年度年終考績為乙等，嗣該決議結果送陳</a:t>
            </a:r>
            <a:r>
              <a:rPr lang="zh-TW" altLang="en-US" sz="2300" dirty="0" smtClean="0"/>
              <a:t>首</a:t>
            </a:r>
            <a:r>
              <a:rPr lang="zh-TW" altLang="zh-TW" sz="2300" dirty="0" smtClean="0"/>
              <a:t>長批示「考列乙等人員應依相關指標覈實考列，退請再審」。 </a:t>
            </a:r>
          </a:p>
          <a:p>
            <a:pPr algn="just"/>
            <a:r>
              <a:rPr lang="zh-TW" altLang="en-US" sz="2300" dirty="0" smtClean="0"/>
              <a:t>該</a:t>
            </a:r>
            <a:r>
              <a:rPr lang="zh-TW" altLang="zh-TW" sz="2300" dirty="0" smtClean="0"/>
              <a:t>公所遂依</a:t>
            </a:r>
            <a:r>
              <a:rPr lang="zh-TW" altLang="en-US" sz="2300" dirty="0" smtClean="0"/>
              <a:t>首</a:t>
            </a:r>
            <a:r>
              <a:rPr lang="zh-TW" altLang="zh-TW" sz="2300" dirty="0" smtClean="0"/>
              <a:t>長之批示，續行召開</a:t>
            </a:r>
            <a:r>
              <a:rPr lang="en-US" altLang="zh-TW" sz="2300" dirty="0" smtClean="0"/>
              <a:t>101</a:t>
            </a:r>
            <a:r>
              <a:rPr lang="zh-TW" altLang="zh-TW" sz="2300" dirty="0" smtClean="0"/>
              <a:t>年度考績委員會會議，經考績委員決議結果仍維持</a:t>
            </a:r>
            <a:r>
              <a:rPr lang="en-US" altLang="zh-TW" sz="2300" dirty="0" smtClean="0"/>
              <a:t>B</a:t>
            </a:r>
            <a:r>
              <a:rPr lang="zh-TW" altLang="zh-TW" sz="2300" dirty="0" smtClean="0"/>
              <a:t>之考績為乙等。詎該決議結果送陳</a:t>
            </a:r>
            <a:r>
              <a:rPr lang="zh-TW" altLang="en-US" sz="2300" dirty="0" smtClean="0"/>
              <a:t>首</a:t>
            </a:r>
            <a:r>
              <a:rPr lang="zh-TW" altLang="zh-TW" sz="2300" dirty="0" smtClean="0"/>
              <a:t>長批示，</a:t>
            </a:r>
            <a:r>
              <a:rPr lang="en-US" altLang="zh-TW" sz="2300" dirty="0" smtClean="0"/>
              <a:t>A</a:t>
            </a:r>
            <a:r>
              <a:rPr lang="zh-TW" altLang="zh-TW" sz="2300" dirty="0" smtClean="0"/>
              <a:t>逕更改配偶</a:t>
            </a:r>
            <a:r>
              <a:rPr lang="en-US" altLang="zh-TW" sz="2300" dirty="0" smtClean="0"/>
              <a:t>B</a:t>
            </a:r>
            <a:r>
              <a:rPr lang="zh-TW" altLang="zh-TW" sz="2300" dirty="0" smtClean="0"/>
              <a:t>考績為甲等，嗣送經銓敘部審定為甲等在案，使配偶</a:t>
            </a:r>
            <a:r>
              <a:rPr lang="en-US" altLang="zh-TW" sz="2300" dirty="0" smtClean="0"/>
              <a:t>B</a:t>
            </a:r>
            <a:r>
              <a:rPr lang="zh-TW" altLang="zh-TW" sz="2300" dirty="0" smtClean="0"/>
              <a:t>獲得考列甲等考績獎金之財產上利益及晉級之非財產上利益，違反本法第</a:t>
            </a:r>
            <a:r>
              <a:rPr lang="en-US" altLang="zh-TW" sz="2300" dirty="0" smtClean="0"/>
              <a:t>6</a:t>
            </a:r>
            <a:r>
              <a:rPr lang="zh-TW" altLang="zh-TW" sz="2300" dirty="0" smtClean="0"/>
              <a:t>條及第</a:t>
            </a:r>
            <a:r>
              <a:rPr lang="en-US" altLang="zh-TW" sz="2300" dirty="0" smtClean="0"/>
              <a:t>10</a:t>
            </a:r>
            <a:r>
              <a:rPr lang="zh-TW" altLang="zh-TW" sz="2300" dirty="0" smtClean="0"/>
              <a:t>條第</a:t>
            </a:r>
            <a:r>
              <a:rPr lang="en-US" altLang="zh-TW" sz="2300" dirty="0" smtClean="0"/>
              <a:t>1</a:t>
            </a:r>
            <a:r>
              <a:rPr lang="zh-TW" altLang="zh-TW" sz="2300" dirty="0" smtClean="0"/>
              <a:t>項規定</a:t>
            </a:r>
            <a:r>
              <a:rPr lang="zh-TW" altLang="en-US" sz="2300" dirty="0" smtClean="0"/>
              <a:t>。惟審酌</a:t>
            </a:r>
            <a:r>
              <a:rPr lang="en-US" altLang="zh-TW" sz="2300" dirty="0" smtClean="0"/>
              <a:t>A</a:t>
            </a:r>
            <a:r>
              <a:rPr lang="zh-TW" altLang="en-US" sz="2300" dirty="0" smtClean="0"/>
              <a:t>有不知法令之情事，</a:t>
            </a:r>
            <a:r>
              <a:rPr lang="zh-TW" altLang="zh-TW" sz="2300" dirty="0" smtClean="0"/>
              <a:t>依行政罰法第</a:t>
            </a:r>
            <a:r>
              <a:rPr lang="en-US" altLang="zh-TW" sz="2300" dirty="0" smtClean="0"/>
              <a:t>8</a:t>
            </a:r>
            <a:r>
              <a:rPr lang="zh-TW" altLang="zh-TW" sz="2300" dirty="0" smtClean="0"/>
              <a:t>條但書及第</a:t>
            </a:r>
            <a:r>
              <a:rPr lang="en-US" altLang="zh-TW" sz="2300" dirty="0" smtClean="0"/>
              <a:t>18</a:t>
            </a:r>
            <a:r>
              <a:rPr lang="zh-TW" altLang="zh-TW" sz="2300" dirty="0" smtClean="0"/>
              <a:t>條第</a:t>
            </a:r>
            <a:r>
              <a:rPr lang="en-US" altLang="zh-TW" sz="2300" dirty="0" smtClean="0"/>
              <a:t>3</a:t>
            </a:r>
            <a:r>
              <a:rPr lang="zh-TW" altLang="zh-TW" sz="2300" dirty="0" smtClean="0"/>
              <a:t>項規定酌減至法定罰鍰金額最低額之二分之一，處罰鍰</a:t>
            </a:r>
            <a:r>
              <a:rPr lang="en-US" altLang="zh-TW" sz="2300" dirty="0" smtClean="0"/>
              <a:t>50</a:t>
            </a:r>
            <a:r>
              <a:rPr lang="zh-TW" altLang="zh-TW" sz="2300" dirty="0" smtClean="0"/>
              <a:t>萬元。</a:t>
            </a:r>
            <a:endParaRPr lang="zh-TW" altLang="en-US" sz="23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將工程採購案施作工區變更為岳母經營民宿所在地</a:t>
            </a:r>
            <a:endParaRPr lang="zh-TW" altLang="en-US" sz="2800" dirty="0">
              <a:solidFill>
                <a:srgbClr val="C00000"/>
              </a:solidFill>
            </a:endParaRPr>
          </a:p>
        </p:txBody>
      </p:sp>
      <p:sp>
        <p:nvSpPr>
          <p:cNvPr id="3" name="內容版面配置區 2"/>
          <p:cNvSpPr>
            <a:spLocks noGrp="1"/>
          </p:cNvSpPr>
          <p:nvPr>
            <p:ph idx="1"/>
          </p:nvPr>
        </p:nvSpPr>
        <p:spPr/>
        <p:txBody>
          <a:bodyPr/>
          <a:lstStyle/>
          <a:p>
            <a:pPr algn="just"/>
            <a:r>
              <a:rPr lang="en-US" altLang="zh-TW" sz="2400" dirty="0" smtClean="0"/>
              <a:t>A</a:t>
            </a:r>
            <a:r>
              <a:rPr lang="zh-TW" altLang="zh-TW" sz="2400" dirty="0" smtClean="0"/>
              <a:t>自</a:t>
            </a:r>
            <a:r>
              <a:rPr lang="en-US" altLang="zh-TW" sz="2400" dirty="0" smtClean="0"/>
              <a:t>98</a:t>
            </a:r>
            <a:r>
              <a:rPr lang="zh-TW" altLang="zh-TW" sz="2400" dirty="0" smtClean="0"/>
              <a:t>年起擔任</a:t>
            </a:r>
            <a:r>
              <a:rPr lang="zh-TW" altLang="en-US" sz="2400" dirty="0" smtClean="0"/>
              <a:t>市</a:t>
            </a:r>
            <a:r>
              <a:rPr lang="zh-TW" altLang="zh-TW" sz="2400" dirty="0" smtClean="0"/>
              <a:t>公所課長，係本法第</a:t>
            </a:r>
            <a:r>
              <a:rPr lang="en-US" altLang="zh-TW" sz="2400" dirty="0" smtClean="0"/>
              <a:t>2</a:t>
            </a:r>
            <a:r>
              <a:rPr lang="zh-TW" altLang="zh-TW" sz="2400" dirty="0" smtClean="0"/>
              <a:t>條之公職人員。</a:t>
            </a:r>
            <a:r>
              <a:rPr lang="zh-TW" altLang="en-US" sz="2400" dirty="0" smtClean="0"/>
              <a:t>該市</a:t>
            </a:r>
            <a:r>
              <a:rPr lang="zh-TW" altLang="zh-TW" sz="2400" dirty="0" smtClean="0"/>
              <a:t>公所工程採購案之預算書及契約書中，工程內容編列實際施作新建擋土牆四工區及新建道路，與原函報縣政府核定補助項目不同，經以工程圖說至現場比對發現其中一個工區為</a:t>
            </a:r>
            <a:r>
              <a:rPr lang="en-US" altLang="zh-TW" sz="2400" dirty="0" smtClean="0"/>
              <a:t>A</a:t>
            </a:r>
            <a:r>
              <a:rPr lang="zh-TW" altLang="zh-TW" sz="2400" dirty="0" smtClean="0"/>
              <a:t>之岳母經營之民宿，</a:t>
            </a:r>
            <a:r>
              <a:rPr lang="en-US" altLang="zh-TW" sz="2400" dirty="0" smtClean="0"/>
              <a:t>A</a:t>
            </a:r>
            <a:r>
              <a:rPr lang="zh-TW" altLang="zh-TW" sz="2400" dirty="0" smtClean="0"/>
              <a:t>依</a:t>
            </a:r>
            <a:r>
              <a:rPr lang="zh-TW" altLang="en-US" sz="2400" dirty="0" smtClean="0"/>
              <a:t>市</a:t>
            </a:r>
            <a:r>
              <a:rPr lang="zh-TW" altLang="zh-TW" sz="2400" dirty="0" smtClean="0"/>
              <a:t>公所分層負責明細表職掌該公所建築工程設計、施工監督業務，於上開工程案件採購階段明知工區係其岳母民宿位置所在，詎未自行迴避而於</a:t>
            </a:r>
            <a:r>
              <a:rPr lang="en-US" altLang="zh-TW" sz="2400" dirty="0" smtClean="0"/>
              <a:t>99</a:t>
            </a:r>
            <a:r>
              <a:rPr lang="zh-TW" altLang="zh-TW" sz="2400" dirty="0" smtClean="0"/>
              <a:t>年</a:t>
            </a:r>
            <a:r>
              <a:rPr lang="en-US" altLang="zh-TW" sz="2400" dirty="0" smtClean="0"/>
              <a:t>12</a:t>
            </a:r>
            <a:r>
              <a:rPr lang="zh-TW" altLang="zh-TW" sz="2400" dirty="0" smtClean="0"/>
              <a:t>月至</a:t>
            </a:r>
            <a:r>
              <a:rPr lang="en-US" altLang="zh-TW" sz="2400" dirty="0" smtClean="0"/>
              <a:t>100</a:t>
            </a:r>
            <a:r>
              <a:rPr lang="zh-TW" altLang="zh-TW" sz="2400" dirty="0" smtClean="0"/>
              <a:t>年</a:t>
            </a:r>
            <a:r>
              <a:rPr lang="en-US" altLang="zh-TW" sz="2400" dirty="0" smtClean="0"/>
              <a:t>3</a:t>
            </a:r>
            <a:r>
              <a:rPr lang="zh-TW" altLang="zh-TW" sz="2400" dirty="0" smtClean="0"/>
              <a:t>月間，於工程預算書、契約書及工程變更設計預算書上核章，違反本法第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項規定，處</a:t>
            </a:r>
            <a:r>
              <a:rPr lang="en-US" altLang="zh-TW" sz="2400" dirty="0" smtClean="0"/>
              <a:t>100</a:t>
            </a:r>
            <a:r>
              <a:rPr lang="zh-TW" altLang="zh-TW" sz="2400" dirty="0" smtClean="0"/>
              <a:t>萬元罰鍰。</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C00000"/>
                </a:solidFill>
              </a:rPr>
              <a:t>應注意事項</a:t>
            </a:r>
            <a:endParaRPr lang="zh-TW" altLang="en-US" b="1" dirty="0">
              <a:solidFill>
                <a:srgbClr val="C00000"/>
              </a:solidFill>
            </a:endParaRPr>
          </a:p>
        </p:txBody>
      </p:sp>
      <p:sp>
        <p:nvSpPr>
          <p:cNvPr id="3" name="內容版面配置區 2"/>
          <p:cNvSpPr>
            <a:spLocks noGrp="1"/>
          </p:cNvSpPr>
          <p:nvPr>
            <p:ph idx="1"/>
          </p:nvPr>
        </p:nvSpPr>
        <p:spPr>
          <a:xfrm>
            <a:off x="611560" y="1643063"/>
            <a:ext cx="8075240" cy="4525962"/>
          </a:xfrm>
        </p:spPr>
        <p:txBody>
          <a:bodyPr/>
          <a:lstStyle/>
          <a:p>
            <a:pPr algn="just"/>
            <a:r>
              <a:rPr lang="zh-TW" altLang="zh-TW" sz="2600" b="1" dirty="0" smtClean="0"/>
              <a:t>法政字第</a:t>
            </a:r>
            <a:r>
              <a:rPr lang="zh-TW" altLang="zh-TW" sz="2600" b="1" dirty="0" smtClean="0"/>
              <a:t>0920039451號</a:t>
            </a:r>
            <a:r>
              <a:rPr lang="zh-TW" altLang="en-US" sz="2600" b="1" dirty="0" smtClean="0"/>
              <a:t>函</a:t>
            </a:r>
            <a:endParaRPr lang="zh-TW" altLang="zh-TW" sz="2600" b="1" dirty="0" smtClean="0"/>
          </a:p>
          <a:p>
            <a:pPr algn="just"/>
            <a:r>
              <a:rPr lang="zh-TW" altLang="zh-TW" sz="2600" dirty="0" smtClean="0"/>
              <a:t>政府機關、公立學校及公營事業機構中對技工、工友及臨時人員等非依公務人員任用法任用之聘用、約僱之人事措施，亦屬相類「任用 、陞遷、調動」等人事權運用之範圍</a:t>
            </a:r>
            <a:endParaRPr lang="en-US" altLang="zh-TW" sz="2600" dirty="0" smtClean="0"/>
          </a:p>
          <a:p>
            <a:pPr algn="just"/>
            <a:r>
              <a:rPr lang="zh-TW" altLang="en-US" sz="2600" b="1" dirty="0" smtClean="0"/>
              <a:t>法廉字第 </a:t>
            </a:r>
            <a:r>
              <a:rPr lang="en-US" altLang="zh-TW" sz="2600" b="1" dirty="0" smtClean="0"/>
              <a:t>10305037860 </a:t>
            </a:r>
            <a:r>
              <a:rPr lang="zh-TW" altLang="en-US" sz="2600" b="1" dirty="0" smtClean="0"/>
              <a:t>號函</a:t>
            </a:r>
            <a:endParaRPr lang="en-US" altLang="zh-TW" sz="2600" b="1" dirty="0" smtClean="0"/>
          </a:p>
          <a:p>
            <a:pPr algn="just"/>
            <a:r>
              <a:rPr lang="zh-TW" altLang="en-US" sz="2600" dirty="0" smtClean="0"/>
              <a:t>如</a:t>
            </a:r>
            <a:r>
              <a:rPr lang="zh-TW" altLang="en-US" sz="2600" dirty="0" smtClean="0"/>
              <a:t>公職人員於其職務權限內，有權對</a:t>
            </a:r>
            <a:r>
              <a:rPr lang="zh-TW" altLang="en-US" sz="2600" dirty="0" smtClean="0"/>
              <a:t>特定個案</a:t>
            </a:r>
            <a:r>
              <a:rPr lang="zh-TW" altLang="en-US" sz="2600" dirty="0" smtClean="0"/>
              <a:t>為退回、同意、修正或判斷後同意向上陳核等行為，均屬對該</a:t>
            </a:r>
            <a:r>
              <a:rPr lang="zh-TW" altLang="en-US" sz="2600" dirty="0" smtClean="0"/>
              <a:t>個案</a:t>
            </a:r>
            <a:r>
              <a:rPr lang="zh-TW" altLang="en-US" sz="2600" dirty="0" smtClean="0"/>
              <a:t>具有裁量權，其於執行職務遇有涉及本人或其關係人之利益衝突時 ，即應依法迴避</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7</a:t>
            </a:fld>
            <a:endParaRPr lang="zh-TW" altLang="en-US"/>
          </a:p>
        </p:txBody>
      </p:sp>
      <p:pic>
        <p:nvPicPr>
          <p:cNvPr id="5" name="Picture 2" descr="C:\Users\aac2080\Desktop\th1925Q23X.jpg"/>
          <p:cNvPicPr>
            <a:picLocks noChangeAspect="1" noChangeArrowheads="1"/>
          </p:cNvPicPr>
          <p:nvPr/>
        </p:nvPicPr>
        <p:blipFill>
          <a:blip r:embed="rId2" cstate="print"/>
          <a:srcRect/>
          <a:stretch>
            <a:fillRect/>
          </a:stretch>
        </p:blipFill>
        <p:spPr bwMode="auto">
          <a:xfrm>
            <a:off x="179512" y="1628800"/>
            <a:ext cx="356664" cy="7807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7575</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MOJ</cp:lastModifiedBy>
  <cp:revision>587</cp:revision>
  <dcterms:modified xsi:type="dcterms:W3CDTF">2018-02-21T08:36:39Z</dcterms:modified>
</cp:coreProperties>
</file>